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4" r:id="rId12"/>
    <p:sldId id="265" r:id="rId13"/>
    <p:sldId id="26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E1FD02-2174-4657-88BA-05AB2E88082C}" v="4" dt="2022-04-27T09:03:29.7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лавие и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 на ци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или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hyperlink" Target="https://www.facebook.com/hashtag/beactive?__eep__=6&amp;__cft__%5b0%5d=AZXEnTqfTtetAXQZMgRvg5WB_GZCe7svOt_U-_7MXCLUCeis6heo-cT-xq6LzZbrNevn5ZOK1PUsicx2ti9-7ol6Chm0fey2GtZcgyBpA4DA8Bw6Wiq8a6ScbeFZ7dFpAGGbq9Lub3kYxNUwQ_YmVu71&amp;__tn__=*NK-R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hyperlink" Target="https://oupelishat.pleven.bg/%d0%bd%d0%be%d0%b2%d0%b8%d0%bd%d0%b8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7F7EC638-241F-41D9-9BD3-4EC33E494C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081510" cy="2274570"/>
          </a:xfrm>
        </p:spPr>
        <p:txBody>
          <a:bodyPr>
            <a:noAutofit/>
          </a:bodyPr>
          <a:lstStyle/>
          <a:p>
            <a:pPr algn="ctr"/>
            <a:r>
              <a:rPr lang="bg-BG" sz="3600" dirty="0">
                <a:cs typeface="Arial" panose="020B0604020202020204" pitchFamily="34" charset="0"/>
              </a:rPr>
              <a:t>СПОДЕЛЯНЕ НА ДОБРИ ПРАКТИКИ</a:t>
            </a:r>
            <a:r>
              <a:rPr lang="en-US" sz="3600" dirty="0">
                <a:cs typeface="Arial" panose="020B0604020202020204" pitchFamily="34" charset="0"/>
              </a:rPr>
              <a:t/>
            </a:r>
            <a:br>
              <a:rPr lang="en-US" sz="3600" dirty="0">
                <a:cs typeface="Arial" panose="020B0604020202020204" pitchFamily="34" charset="0"/>
              </a:rPr>
            </a:br>
            <a:r>
              <a:rPr lang="bg-BG" sz="3600" dirty="0">
                <a:cs typeface="Arial" panose="020B0604020202020204" pitchFamily="34" charset="0"/>
              </a:rPr>
              <a:t>за превенция на насилието и работа с родители</a:t>
            </a:r>
            <a:r>
              <a:rPr lang="en-US" sz="3600" dirty="0"/>
              <a:t/>
            </a:r>
            <a:br>
              <a:rPr lang="en-US" sz="3600" dirty="0"/>
            </a:br>
            <a:endParaRPr lang="bg-BG" sz="3600" dirty="0"/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xmlns="" id="{86C3C894-544E-4A90-8CEA-A65F8A76AA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443" y="5154930"/>
            <a:ext cx="11153954" cy="1600200"/>
          </a:xfrm>
        </p:spPr>
        <p:txBody>
          <a:bodyPr>
            <a:noAutofit/>
          </a:bodyPr>
          <a:lstStyle/>
          <a:p>
            <a:pPr algn="ctr"/>
            <a:r>
              <a:rPr lang="bg-BG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ПО</a:t>
            </a:r>
            <a:br>
              <a:rPr lang="bg-BG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bg-BG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ОБЩА ПОДКРЕПА  </a:t>
            </a:r>
            <a:r>
              <a:rPr lang="bg-BG" sz="36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ЗА </a:t>
            </a:r>
            <a:r>
              <a:rPr lang="bg-BG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ЛИЧНОСТНО РАЗВИТИЕ</a:t>
            </a:r>
            <a:r>
              <a:rPr lang="bg-BG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bg-BG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bg-BG" sz="32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xmlns="" id="{3D141009-949F-47A8-9FCE-4D18D2E08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2180" y="2439201"/>
            <a:ext cx="2857989" cy="214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738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DC173CD3-4509-4886-BA29-3F7D4C2A4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986" y="-56270"/>
            <a:ext cx="9480175" cy="1929611"/>
          </a:xfrm>
        </p:spPr>
        <p:txBody>
          <a:bodyPr>
            <a:normAutofit/>
          </a:bodyPr>
          <a:lstStyle/>
          <a:p>
            <a:pPr algn="ctr"/>
            <a:r>
              <a:rPr lang="en-US" sz="2000" b="0" i="0" dirty="0">
                <a:cs typeface="Arial" panose="020B0604020202020204" pitchFamily="34" charset="0"/>
              </a:rPr>
              <a:t>ЕВРОПЕЙСКИ ДЕН НА СПОРТА В УЧИЛИЩЕ </a:t>
            </a:r>
            <a:r>
              <a:rPr lang="en-US" sz="3600" b="0" i="0" dirty="0"/>
              <a:t/>
            </a:r>
            <a:br>
              <a:rPr lang="en-US" sz="3600" b="0" i="0" dirty="0"/>
            </a:br>
            <a:endParaRPr lang="bg-BG" dirty="0"/>
          </a:p>
        </p:txBody>
      </p:sp>
      <p:pic>
        <p:nvPicPr>
          <p:cNvPr id="7" name="Контейнер за съдържание 6" descr="Картина, която съдържа закрито, стена, лице, игра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51A6FB85-D346-4B3D-812B-AB4693779CD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800855" y="1010135"/>
            <a:ext cx="4040716" cy="30305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Контейнер за съдържание 7" descr="Картина, която съдържа трева, открито, група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DBD56C3A-F8C8-4E0D-977A-30C1C93A24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1201" r="4" b="28794"/>
          <a:stretch/>
        </p:blipFill>
        <p:spPr>
          <a:xfrm>
            <a:off x="474454" y="990640"/>
            <a:ext cx="2165229" cy="16734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Картина 8" descr="Картина, която съдържа открито, дърво, земя, небе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34AA1582-211A-4BCB-8EFF-BCC9588337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16006"/>
          <a:stretch/>
        </p:blipFill>
        <p:spPr>
          <a:xfrm>
            <a:off x="4795770" y="3820197"/>
            <a:ext cx="2343648" cy="26246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Контейнер за картина 5" descr="Картина, която съдържа текст, лице, открито, позиращ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7244D7BA-832C-4C02-AAFE-45E0150960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190" r="27757" b="4"/>
          <a:stretch/>
        </p:blipFill>
        <p:spPr>
          <a:xfrm flipH="1">
            <a:off x="3010618" y="987367"/>
            <a:ext cx="1330109" cy="17037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Картина 10" descr="Картина, която съдържа дърво, открито, хора, група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C51FD00D-9A78-44B0-B5E2-686687E872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0395"/>
          <a:stretch/>
        </p:blipFill>
        <p:spPr>
          <a:xfrm>
            <a:off x="4729187" y="990640"/>
            <a:ext cx="2343648" cy="24683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Текстов контейнер 3">
            <a:extLst>
              <a:ext uri="{FF2B5EF4-FFF2-40B4-BE49-F238E27FC236}">
                <a16:creationId xmlns:a16="http://schemas.microsoft.com/office/drawing/2014/main" xmlns="" id="{91BDD087-D618-4C7F-ABB9-A8FFA1C66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1926" y="2881224"/>
            <a:ext cx="4166557" cy="3821502"/>
          </a:xfr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algn="just"/>
            <a:r>
              <a:rPr lang="bg-BG" sz="3300" b="0" i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300" b="0" i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Учениците</a:t>
            </a:r>
            <a:r>
              <a:rPr lang="en-US" sz="3300" b="0" i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</a:t>
            </a:r>
            <a:r>
              <a:rPr lang="en-US" sz="33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ОУ „</a:t>
            </a:r>
            <a:r>
              <a:rPr lang="en-US" sz="33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Христо</a:t>
            </a:r>
            <a:r>
              <a:rPr lang="en-US" sz="33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Ботев</a:t>
            </a:r>
            <a:r>
              <a:rPr lang="en-US" sz="33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с. </a:t>
            </a:r>
            <a:r>
              <a:rPr lang="en-US" sz="33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Пелишат</a:t>
            </a:r>
            <a:r>
              <a:rPr lang="en-US" sz="33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</a:t>
            </a:r>
            <a:r>
              <a:rPr lang="en-US" sz="33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включиха</a:t>
            </a:r>
            <a:r>
              <a:rPr lang="en-US" sz="33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"</a:t>
            </a:r>
            <a:r>
              <a:rPr lang="en-US" sz="3300" b="0" i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Европейски</a:t>
            </a:r>
            <a:r>
              <a:rPr lang="en-US" sz="3300" b="0" i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</a:t>
            </a:r>
            <a:r>
              <a:rPr lang="en-US" sz="33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US" sz="33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спорта</a:t>
            </a:r>
            <a:r>
              <a:rPr lang="en-US" sz="33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en-US" sz="33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училище</a:t>
            </a:r>
            <a:r>
              <a:rPr lang="en-US" sz="3300" b="0" i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", </a:t>
            </a:r>
            <a:r>
              <a:rPr lang="en-US" sz="33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който</a:t>
            </a:r>
            <a:r>
              <a:rPr lang="en-US" sz="33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</a:t>
            </a:r>
            <a:r>
              <a:rPr lang="en-US" sz="33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</a:t>
            </a:r>
            <a:r>
              <a:rPr lang="en-US" sz="33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US" sz="33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 </a:t>
            </a:r>
            <a:r>
              <a:rPr lang="en-US" sz="3300" b="0" i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септември</a:t>
            </a:r>
            <a:r>
              <a:rPr lang="bg-BG" sz="3300" b="0" i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2021 г.</a:t>
            </a:r>
            <a:r>
              <a:rPr lang="en-US" sz="3300" b="0" i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като</a:t>
            </a:r>
            <a:r>
              <a:rPr lang="en-US" sz="33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</a:t>
            </a:r>
            <a:r>
              <a:rPr lang="en-US" sz="33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</a:t>
            </a:r>
            <a:r>
              <a:rPr lang="en-US" sz="33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кампанията</a:t>
            </a:r>
            <a:r>
              <a:rPr lang="en-US" sz="33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NowWeMove</a:t>
            </a:r>
            <a:r>
              <a:rPr lang="en-US" sz="33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"</a:t>
            </a:r>
            <a:r>
              <a:rPr lang="en-US" sz="33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Европейска</a:t>
            </a:r>
            <a:r>
              <a:rPr lang="en-US" sz="33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седмица</a:t>
            </a:r>
            <a:r>
              <a:rPr lang="en-US" sz="33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US" sz="33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спорта</a:t>
            </a:r>
            <a:r>
              <a:rPr lang="en-US" sz="33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#BeActive</a:t>
            </a:r>
            <a:r>
              <a:rPr lang="en-US" sz="33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".</a:t>
            </a:r>
          </a:p>
          <a:p>
            <a:pPr algn="just"/>
            <a:r>
              <a:rPr lang="bg-BG" sz="3300" b="0" i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300" b="0" i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</a:t>
            </a:r>
            <a:r>
              <a:rPr lang="en-US" sz="3300" b="0" i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ръководството</a:t>
            </a:r>
            <a:r>
              <a:rPr lang="en-US" sz="33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US" sz="33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г-н Иван Николов, </a:t>
            </a:r>
            <a:r>
              <a:rPr lang="en-US" sz="33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</a:t>
            </a:r>
            <a:r>
              <a:rPr lang="en-US" sz="33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lang="en-US" sz="33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ФВС, "</a:t>
            </a:r>
            <a:r>
              <a:rPr lang="en-US" sz="3300" b="0" i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Европейски</a:t>
            </a:r>
            <a:r>
              <a:rPr lang="en-US" sz="3300" b="0" i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</a:t>
            </a:r>
            <a:r>
              <a:rPr lang="en-US" sz="33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US" sz="33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спорта</a:t>
            </a:r>
            <a:r>
              <a:rPr lang="en-US" sz="33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en-US" sz="33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училище</a:t>
            </a:r>
            <a:r>
              <a:rPr lang="en-US" sz="33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r>
              <a:rPr lang="en-US" sz="33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беше</a:t>
            </a:r>
            <a:r>
              <a:rPr lang="en-US" sz="33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посветен</a:t>
            </a:r>
            <a:r>
              <a:rPr lang="en-US" sz="33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US" sz="33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насърчаването</a:t>
            </a:r>
            <a:r>
              <a:rPr lang="en-US" sz="33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US" sz="33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физическата</a:t>
            </a:r>
            <a:r>
              <a:rPr lang="en-US" sz="33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активност</a:t>
            </a:r>
            <a:r>
              <a:rPr lang="en-US" sz="33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</a:t>
            </a:r>
            <a:r>
              <a:rPr lang="en-US" sz="33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учениците</a:t>
            </a:r>
            <a:r>
              <a:rPr lang="bg-BG" sz="3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3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 3" panose="05040102010807070707" pitchFamily="18" charset="2"/>
              <a:buChar char=""/>
            </a:pPr>
            <a:endParaRPr lang="en-US" sz="1600" dirty="0"/>
          </a:p>
        </p:txBody>
      </p:sp>
      <p:sp>
        <p:nvSpPr>
          <p:cNvPr id="14" name="Текстово поле 13">
            <a:extLst>
              <a:ext uri="{FF2B5EF4-FFF2-40B4-BE49-F238E27FC236}">
                <a16:creationId xmlns:a16="http://schemas.microsoft.com/office/drawing/2014/main" xmlns="" id="{B4EBB962-553E-4DCB-AE7B-58AFBFD6A2DD}"/>
              </a:ext>
            </a:extLst>
          </p:cNvPr>
          <p:cNvSpPr txBox="1"/>
          <p:nvPr/>
        </p:nvSpPr>
        <p:spPr>
          <a:xfrm>
            <a:off x="7688267" y="4333519"/>
            <a:ext cx="426589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bg-BG" dirty="0" smtClean="0">
                <a:solidFill>
                  <a:srgbClr val="E4E6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smtClean="0">
                <a:solidFill>
                  <a:srgbClr val="E4E6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sz="1800" b="0" i="0" dirty="0" err="1">
                <a:solidFill>
                  <a:srgbClr val="E4E6E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лимпийската</a:t>
            </a:r>
            <a:r>
              <a:rPr lang="ru-RU" sz="1800" b="0" i="0" dirty="0">
                <a:solidFill>
                  <a:srgbClr val="E4E6E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0" i="0" dirty="0" err="1">
                <a:solidFill>
                  <a:srgbClr val="E4E6E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шампионка</a:t>
            </a:r>
            <a:r>
              <a:rPr lang="ru-RU" sz="1800" b="0" i="0" dirty="0">
                <a:solidFill>
                  <a:srgbClr val="E4E6E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по бокс Стойка </a:t>
            </a:r>
            <a:r>
              <a:rPr lang="ru-RU" sz="1800" b="0" i="0" dirty="0" err="1">
                <a:solidFill>
                  <a:srgbClr val="E4E6E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Кръстева</a:t>
            </a:r>
            <a:r>
              <a:rPr lang="ru-RU" sz="1800" b="0" i="0" dirty="0">
                <a:solidFill>
                  <a:srgbClr val="E4E6E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0" i="0" dirty="0" err="1">
                <a:solidFill>
                  <a:srgbClr val="E4E6E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беше</a:t>
            </a:r>
            <a:r>
              <a:rPr lang="ru-RU" sz="1800" b="0" i="0" dirty="0">
                <a:solidFill>
                  <a:srgbClr val="E4E6E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наш гост. </a:t>
            </a:r>
            <a:r>
              <a:rPr lang="ru-RU" sz="1800" b="0" i="0" dirty="0" err="1">
                <a:solidFill>
                  <a:srgbClr val="E4E6E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Тя</a:t>
            </a:r>
            <a:r>
              <a:rPr lang="ru-RU" sz="1800" b="0" i="0" dirty="0">
                <a:solidFill>
                  <a:srgbClr val="E4E6E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0" i="0" dirty="0" err="1">
                <a:solidFill>
                  <a:srgbClr val="E4E6E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участва</a:t>
            </a:r>
            <a:r>
              <a:rPr lang="ru-RU" sz="1800" b="0" i="0" dirty="0">
                <a:solidFill>
                  <a:srgbClr val="E4E6E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1800" b="0" i="0" dirty="0" err="1">
                <a:solidFill>
                  <a:srgbClr val="E4E6E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тържество</a:t>
            </a:r>
            <a:r>
              <a:rPr lang="ru-RU" sz="1800" b="0" i="0" dirty="0">
                <a:solidFill>
                  <a:srgbClr val="E4E6E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по случай </a:t>
            </a:r>
            <a:r>
              <a:rPr lang="ru-RU" sz="1800" b="0" i="0" dirty="0" err="1">
                <a:solidFill>
                  <a:srgbClr val="E4E6E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откриването</a:t>
            </a:r>
            <a:r>
              <a:rPr lang="ru-RU" sz="1800" b="0" i="0" dirty="0">
                <a:solidFill>
                  <a:srgbClr val="E4E6E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1800" b="0" i="0" dirty="0" err="1">
                <a:solidFill>
                  <a:srgbClr val="E4E6E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обновения</a:t>
            </a:r>
            <a:r>
              <a:rPr lang="ru-RU" sz="1800" b="0" i="0" dirty="0">
                <a:solidFill>
                  <a:srgbClr val="E4E6E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0" i="0" dirty="0" err="1">
                <a:solidFill>
                  <a:srgbClr val="E4E6E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физкултурен</a:t>
            </a:r>
            <a:r>
              <a:rPr lang="ru-RU" sz="1800" b="0" i="0" dirty="0">
                <a:solidFill>
                  <a:srgbClr val="E4E6E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салон в </a:t>
            </a:r>
            <a:r>
              <a:rPr lang="ru-RU" sz="1800" b="0" i="0" dirty="0" err="1">
                <a:solidFill>
                  <a:srgbClr val="E4E6E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училището</a:t>
            </a:r>
            <a:r>
              <a:rPr lang="ru-RU" sz="1800" b="0" i="0" dirty="0">
                <a:solidFill>
                  <a:srgbClr val="E4E6E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За нас </a:t>
            </a:r>
            <a:r>
              <a:rPr lang="ru-RU" sz="1800" b="0" i="0" dirty="0" err="1">
                <a:solidFill>
                  <a:srgbClr val="E4E6E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тя</a:t>
            </a:r>
            <a:r>
              <a:rPr lang="ru-RU" sz="1800" b="0" i="0" dirty="0">
                <a:solidFill>
                  <a:srgbClr val="E4E6E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е един </a:t>
            </a:r>
            <a:r>
              <a:rPr lang="ru-RU" sz="1800" b="0" i="0" dirty="0" err="1">
                <a:solidFill>
                  <a:srgbClr val="E4E6E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съвременен</a:t>
            </a:r>
            <a:r>
              <a:rPr lang="ru-RU" sz="1800" b="0" i="0" dirty="0">
                <a:solidFill>
                  <a:srgbClr val="E4E6E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0" i="0" dirty="0" err="1">
                <a:solidFill>
                  <a:srgbClr val="E4E6E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будител</a:t>
            </a:r>
            <a:r>
              <a:rPr lang="ru-RU" sz="1800" b="0" i="0" dirty="0">
                <a:solidFill>
                  <a:srgbClr val="E4E6E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800" b="0" i="0" dirty="0" err="1">
                <a:solidFill>
                  <a:srgbClr val="E4E6E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вдъхновител</a:t>
            </a:r>
            <a:r>
              <a:rPr lang="ru-RU" sz="1800" b="0" i="0" dirty="0">
                <a:solidFill>
                  <a:srgbClr val="E4E6E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bg-BG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27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>
            <a:extLst>
              <a:ext uri="{FF2B5EF4-FFF2-40B4-BE49-F238E27FC236}">
                <a16:creationId xmlns:a16="http://schemas.microsoft.com/office/drawing/2014/main" xmlns="" id="{15B0EB09-247B-4F32-9827-EA4CB74AB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380" y="150902"/>
            <a:ext cx="9333781" cy="6076509"/>
          </a:xfrm>
          <a:prstGeom prst="rect">
            <a:avLst/>
          </a:prstGeom>
        </p:spPr>
      </p:pic>
      <p:pic>
        <p:nvPicPr>
          <p:cNvPr id="5" name="Картина 4" descr="Картина, която съдържа мъж, лице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ED87B10D-B517-403B-9DD5-DDBC44776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2233" y="3803649"/>
            <a:ext cx="589624" cy="656207"/>
          </a:xfrm>
          <a:prstGeom prst="rect">
            <a:avLst/>
          </a:prstGeom>
        </p:spPr>
      </p:pic>
      <p:pic>
        <p:nvPicPr>
          <p:cNvPr id="7" name="Картина 6" descr="Картина, която съдържа мъж, лице, стена, позиращ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3B6770D0-8E89-411F-B518-0F8C1267B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251493" y="3544255"/>
            <a:ext cx="558863" cy="587497"/>
          </a:xfrm>
          <a:prstGeom prst="rect">
            <a:avLst/>
          </a:prstGeom>
        </p:spPr>
      </p:pic>
      <p:pic>
        <p:nvPicPr>
          <p:cNvPr id="4" name="Картина 3" descr="Картина, която съдържа открито, трева, лице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F483CD8C-91C4-4CEA-9BDF-5D451C1585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1691" y="2562044"/>
            <a:ext cx="718319" cy="819511"/>
          </a:xfrm>
          <a:prstGeom prst="rect">
            <a:avLst/>
          </a:prstGeom>
        </p:spPr>
      </p:pic>
      <p:pic>
        <p:nvPicPr>
          <p:cNvPr id="8" name="Картина 7" descr="Картина, която съдържа стена, лице, закрито, момиче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851C5333-ED7A-4605-BA35-46A679BE3C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298382" y="1265520"/>
            <a:ext cx="623868" cy="771525"/>
          </a:xfrm>
          <a:prstGeom prst="rect">
            <a:avLst/>
          </a:prstGeom>
        </p:spPr>
      </p:pic>
      <p:pic>
        <p:nvPicPr>
          <p:cNvPr id="10" name="Картина 9" descr="Картина, която съдържа открито, лице, дърво, жена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0B1A6D7F-B10C-4E67-BC32-3ECE777643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0361" y="2415395"/>
            <a:ext cx="629825" cy="845612"/>
          </a:xfrm>
          <a:prstGeom prst="rect">
            <a:avLst/>
          </a:prstGeom>
        </p:spPr>
      </p:pic>
      <p:pic>
        <p:nvPicPr>
          <p:cNvPr id="12" name="Картина 11" descr="Картина, която съдържа лице, жена, очила, открито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AAD40CCD-B9D5-40AB-9179-5E7473B652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3794" y="1111871"/>
            <a:ext cx="629825" cy="77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9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>
            <a:extLst>
              <a:ext uri="{FF2B5EF4-FFF2-40B4-BE49-F238E27FC236}">
                <a16:creationId xmlns:a16="http://schemas.microsoft.com/office/drawing/2014/main" xmlns="" id="{159F536C-219E-4A4F-93F7-9DD1E5EF1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309" y="834390"/>
            <a:ext cx="9195543" cy="508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01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4847F8C0-6201-4438-8F29-02EEDC5D5E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xmlns="" id="{FDDA8A64-F365-443A-AC0E-0A8BD36A24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xmlns="" id="{0EF1F7B8-D5AA-4615-AD33-DAAFCD3F8D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xmlns="" id="{6EFE3230-D538-4C37-A8C9-8B449B0774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xmlns="" id="{9BDDA670-FBA3-4E08-A729-2AF5292999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45290AD8-9D5A-4BE8-9D6B-189BDC4F7E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xmlns="" id="{FE70868E-D344-4897-BC79-C7EACD60B2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65554D8E-7148-45A3-BBA3-C0259B866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0" y="-514351"/>
            <a:ext cx="5817870" cy="379941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/>
              <a:t>Летен</a:t>
            </a:r>
            <a:r>
              <a:rPr lang="en-US" sz="3600" dirty="0"/>
              <a:t> </a:t>
            </a:r>
            <a:r>
              <a:rPr lang="en-US" sz="3600" dirty="0" err="1"/>
              <a:t>лагер</a:t>
            </a:r>
            <a:r>
              <a:rPr lang="en-US" sz="3600" dirty="0"/>
              <a:t>- </a:t>
            </a:r>
            <a:r>
              <a:rPr lang="en-US" sz="3600" dirty="0" err="1"/>
              <a:t>Албена</a:t>
            </a:r>
            <a:endParaRPr lang="en-US" sz="3600" dirty="0"/>
          </a:p>
        </p:txBody>
      </p:sp>
      <p:sp>
        <p:nvSpPr>
          <p:cNvPr id="76" name="Snip Diagonal Corner Rectangle 19">
            <a:extLst>
              <a:ext uri="{FF2B5EF4-FFF2-40B4-BE49-F238E27FC236}">
                <a16:creationId xmlns:a16="http://schemas.microsoft.com/office/drawing/2014/main" xmlns="" id="{1F0AAB72-7A2F-4977-AB21-E87D1F25D8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4001" y="620722"/>
            <a:ext cx="3648456" cy="5266944"/>
          </a:xfrm>
          <a:prstGeom prst="snip2DiagRect">
            <a:avLst>
              <a:gd name="adj1" fmla="val 11518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Картина 4" descr="Картина, която съдържа дърво, открито, земя, хора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3203E041-664C-41E5-BEA0-A674180848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1" r="1" b="19092"/>
          <a:stretch/>
        </p:blipFill>
        <p:spPr bwMode="auto">
          <a:xfrm>
            <a:off x="800558" y="786123"/>
            <a:ext cx="3337560" cy="1547387"/>
          </a:xfrm>
          <a:custGeom>
            <a:avLst/>
            <a:gdLst/>
            <a:ahLst/>
            <a:cxnLst/>
            <a:rect l="l" t="t" r="r" b="b"/>
            <a:pathLst>
              <a:path w="3337560" h="1547387">
                <a:moveTo>
                  <a:pt x="384420" y="0"/>
                </a:moveTo>
                <a:lnTo>
                  <a:pt x="3337560" y="0"/>
                </a:lnTo>
                <a:lnTo>
                  <a:pt x="3337560" y="1547387"/>
                </a:lnTo>
                <a:lnTo>
                  <a:pt x="0" y="1547387"/>
                </a:lnTo>
                <a:lnTo>
                  <a:pt x="0" y="384420"/>
                </a:lnTo>
                <a:close/>
              </a:path>
            </a:pathLst>
          </a:custGeom>
          <a:noFill/>
        </p:spPr>
      </p:pic>
      <p:pic>
        <p:nvPicPr>
          <p:cNvPr id="6" name="Картина 5" descr="Картина, която съдържа небе, открито, плаж, вода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BF3751A2-32F0-4AB8-A699-36C9673319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66" r="2" b="3887"/>
          <a:stretch/>
        </p:blipFill>
        <p:spPr bwMode="auto">
          <a:xfrm>
            <a:off x="797384" y="2390770"/>
            <a:ext cx="3340734" cy="1752600"/>
          </a:xfrm>
          <a:prstGeom prst="rect">
            <a:avLst/>
          </a:prstGeom>
          <a:noFill/>
        </p:spPr>
      </p:pic>
      <p:pic>
        <p:nvPicPr>
          <p:cNvPr id="7" name="Картина 6" descr="Картина, която съдържа открито, лице, хора, няколко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9F7F66DF-B1F7-4DC0-8940-615CCEC9A2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63" r="1" b="17301"/>
          <a:stretch/>
        </p:blipFill>
        <p:spPr bwMode="auto">
          <a:xfrm>
            <a:off x="800558" y="4199307"/>
            <a:ext cx="3337560" cy="1542858"/>
          </a:xfrm>
          <a:custGeom>
            <a:avLst/>
            <a:gdLst/>
            <a:ahLst/>
            <a:cxnLst/>
            <a:rect l="l" t="t" r="r" b="b"/>
            <a:pathLst>
              <a:path w="3337560" h="1542858">
                <a:moveTo>
                  <a:pt x="0" y="0"/>
                </a:moveTo>
                <a:lnTo>
                  <a:pt x="3337560" y="0"/>
                </a:lnTo>
                <a:lnTo>
                  <a:pt x="3337560" y="1158438"/>
                </a:lnTo>
                <a:lnTo>
                  <a:pt x="2953140" y="1542858"/>
                </a:lnTo>
                <a:lnTo>
                  <a:pt x="0" y="1542858"/>
                </a:lnTo>
                <a:close/>
              </a:path>
            </a:pathLst>
          </a:custGeom>
          <a:noFill/>
        </p:spPr>
      </p:pic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xmlns="" id="{D498F32E-92B4-4BED-9419-B51DB3389A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49637" y="-626164"/>
            <a:ext cx="6908361" cy="90843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lnSpc>
                <a:spcPct val="90000"/>
              </a:lnSpc>
              <a:buFont typeface="Wingdings 3" panose="05040102010807070707" pitchFamily="18" charset="2"/>
              <a:buChar char=""/>
            </a:pPr>
            <a:r>
              <a:rPr lang="bg-BG" dirty="0" smtClean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У</a:t>
            </a:r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частие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в 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Н</a:t>
            </a:r>
            <a:r>
              <a:rPr lang="bg-BG" dirty="0" smtClean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П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„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Отново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заедно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“</a:t>
            </a:r>
            <a:r>
              <a:rPr lang="bg-BG" dirty="0" smtClean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- </a:t>
            </a:r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възможност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за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подобряване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на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емоционалното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и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физическото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състояние</a:t>
            </a:r>
            <a:r>
              <a:rPr lang="bg-BG" dirty="0" smtClean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на учениците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научаване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на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полезни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неща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за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здравословния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начин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на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живот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и </a:t>
            </a:r>
            <a:r>
              <a:rPr lang="bg-BG" dirty="0" smtClean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за </a:t>
            </a:r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важността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на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личната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хигиена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bg-BG" dirty="0" smtClean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Чрез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игри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и </a:t>
            </a:r>
            <a:r>
              <a:rPr lang="bg-BG" dirty="0" smtClean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различни </a:t>
            </a:r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дейности</a:t>
            </a:r>
            <a:r>
              <a:rPr lang="bg-BG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bg-BG" dirty="0" smtClean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беше развита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силата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на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работата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в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екип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. </a:t>
            </a:r>
            <a:endParaRPr lang="bg-BG" dirty="0" smtClean="0">
              <a:solidFill>
                <a:schemeClr val="tx1">
                  <a:lumMod val="9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  <a:buFont typeface="Wingdings 3" panose="05040102010807070707" pitchFamily="18" charset="2"/>
              <a:buChar char=""/>
            </a:pPr>
            <a:endParaRPr lang="en-US" dirty="0">
              <a:solidFill>
                <a:schemeClr val="tx1">
                  <a:lumMod val="9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  <a:buFont typeface="Wingdings 3" panose="05040102010807070707" pitchFamily="18" charset="2"/>
              <a:buChar char=""/>
            </a:pP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Програмата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включваше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занимания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bg-BG" dirty="0" smtClean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спорт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и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екскурзии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които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дадоха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възможност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на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учениците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да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спортуват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да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се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забавляват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да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видят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част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от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красотата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на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България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да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се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запознаят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с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нови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приятели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да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подобрят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комуникационните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си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умения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90000"/>
              </a:lnSpc>
              <a:buFont typeface="Wingdings 3" panose="05040102010807070707" pitchFamily="18" charset="2"/>
              <a:buChar char=""/>
            </a:pPr>
            <a:endParaRPr lang="en-US" sz="1700" dirty="0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xmlns="" id="{82D168AF-1BDA-4D22-BF48-F96EA5FDEA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xmlns="" id="{F0EB00CF-18FC-4A80-943D-9E13B8B357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xmlns="" id="{5973270A-D32F-43FD-A593-E57840106A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xmlns="" id="{AE31C9F7-4CA0-41B6-8084-9F87D4F463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xmlns="" id="{91563470-42A7-45EF-9325-28745DB576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xmlns="" id="{8C29FD88-A619-4FCC-BB18-C25482DB0F0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04277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498804FC-7B88-46F1-9211-BD95D673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5322" y="278295"/>
            <a:ext cx="3711768" cy="1257207"/>
          </a:xfrm>
        </p:spPr>
        <p:txBody>
          <a:bodyPr>
            <a:normAutofit fontScale="90000"/>
          </a:bodyPr>
          <a:lstStyle/>
          <a:p>
            <a:pPr algn="ctr"/>
            <a:r>
              <a:rPr lang="bg-BG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bg-BG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bg-BG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bg-BG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bg-BG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bg-BG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bg-BG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bg-BG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bg-BG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bg-BG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bg-BG" sz="2700" dirty="0">
                <a:cs typeface="Arial" panose="020B0604020202020204" pitchFamily="34" charset="0"/>
              </a:rPr>
              <a:t>Занимания по интереси- Седмица на рециклирането</a:t>
            </a:r>
            <a:r>
              <a:rPr lang="bg-BG" dirty="0"/>
              <a:t/>
            </a:r>
            <a:br>
              <a:rPr lang="bg-BG" dirty="0"/>
            </a:br>
            <a:endParaRPr lang="bg-BG" dirty="0"/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xmlns="" id="{D0F40939-A7D7-4198-BD53-24E049D53A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49278" y="1276709"/>
            <a:ext cx="4848910" cy="5660803"/>
          </a:xfrm>
        </p:spPr>
        <p:txBody>
          <a:bodyPr>
            <a:normAutofit fontScale="47500" lnSpcReduction="2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bg-BG" sz="23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bg-BG" sz="2300" dirty="0" smtClean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bg-BG" sz="2300" dirty="0" smtClean="0">
                <a:solidFill>
                  <a:schemeClr val="tx1">
                    <a:lumMod val="9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bg-BG" sz="2900" dirty="0" smtClean="0">
                <a:solidFill>
                  <a:schemeClr val="tx1">
                    <a:lumMod val="9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Световният </a:t>
            </a:r>
            <a:r>
              <a:rPr lang="bg-BG" sz="290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ден на </a:t>
            </a:r>
            <a:r>
              <a:rPr lang="bg-BG" sz="2900" dirty="0" smtClean="0">
                <a:solidFill>
                  <a:schemeClr val="tx1">
                    <a:lumMod val="9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рециклирането беше отбелязан със следните инициативи: 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bg-BG" sz="2900" dirty="0">
                <a:solidFill>
                  <a:schemeClr val="tx1">
                    <a:lumMod val="9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16.03.2022 г. и 17.03.2022 г. учениците направиха работилница за претворяване на пластмасови и стъклени шишета в саксии и </a:t>
            </a:r>
            <a:r>
              <a:rPr lang="bg-BG" sz="2900" dirty="0" smtClean="0">
                <a:solidFill>
                  <a:schemeClr val="tx1">
                    <a:lumMod val="9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вази; </a:t>
            </a:r>
            <a:endParaRPr lang="bg-BG" sz="2900" dirty="0">
              <a:solidFill>
                <a:schemeClr val="tx1">
                  <a:lumMod val="95000"/>
                </a:schemeClr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bg-BG" sz="2900" dirty="0" smtClean="0">
                <a:solidFill>
                  <a:schemeClr val="tx1">
                    <a:lumMod val="9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18.03.2022 г. започна</a:t>
            </a:r>
            <a:r>
              <a:rPr lang="bg-BG" sz="2900" dirty="0" smtClean="0">
                <a:solidFill>
                  <a:schemeClr val="tx1">
                    <a:lumMod val="9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bg-BG" sz="2900" dirty="0" smtClean="0">
                <a:solidFill>
                  <a:schemeClr val="tx1">
                    <a:lumMod val="9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с </a:t>
            </a:r>
            <a:r>
              <a:rPr lang="bg-BG" sz="290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„Кино без отпадъци</a:t>
            </a:r>
            <a:r>
              <a:rPr lang="bg-BG" sz="2900" dirty="0" smtClean="0">
                <a:solidFill>
                  <a:schemeClr val="tx1">
                    <a:lumMod val="9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“; проведе се </a:t>
            </a:r>
            <a:r>
              <a:rPr lang="bg-BG" sz="290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дискусия на тема „Какво мога да направя </a:t>
            </a:r>
            <a:r>
              <a:rPr lang="bg-BG" sz="2900" dirty="0" smtClean="0">
                <a:solidFill>
                  <a:schemeClr val="tx1">
                    <a:lumMod val="9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аз“; представени бяха героите </a:t>
            </a:r>
            <a:r>
              <a:rPr lang="bg-BG" sz="2900" dirty="0">
                <a:solidFill>
                  <a:schemeClr val="tx1">
                    <a:lumMod val="9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– Пепеляшка и </a:t>
            </a:r>
            <a:r>
              <a:rPr lang="bg-BG" sz="2900" dirty="0" err="1" smtClean="0">
                <a:solidFill>
                  <a:schemeClr val="tx1">
                    <a:lumMod val="9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Пепеляшко</a:t>
            </a:r>
            <a:r>
              <a:rPr lang="bg-BG" sz="2900" dirty="0" smtClean="0">
                <a:solidFill>
                  <a:schemeClr val="tx1">
                    <a:lumMod val="9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; проведе се </a:t>
            </a:r>
            <a:r>
              <a:rPr lang="bg-BG" sz="2900" dirty="0">
                <a:solidFill>
                  <a:schemeClr val="tx1">
                    <a:lumMod val="9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игра за разделно събиране на отпадъци и </a:t>
            </a:r>
            <a:r>
              <a:rPr lang="bg-BG" sz="2900" dirty="0" smtClean="0">
                <a:solidFill>
                  <a:schemeClr val="tx1">
                    <a:lumMod val="9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за засаждане на </a:t>
            </a:r>
            <a:r>
              <a:rPr lang="bg-BG" sz="2900" dirty="0">
                <a:solidFill>
                  <a:schemeClr val="tx1">
                    <a:lumMod val="9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цветя в изработени от </a:t>
            </a:r>
            <a:r>
              <a:rPr lang="bg-BG" sz="2900" dirty="0" smtClean="0">
                <a:solidFill>
                  <a:schemeClr val="tx1">
                    <a:lumMod val="9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децата </a:t>
            </a:r>
            <a:r>
              <a:rPr lang="bg-BG" sz="2900" dirty="0">
                <a:solidFill>
                  <a:schemeClr val="tx1">
                    <a:lumMod val="9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саксии от пластмасови </a:t>
            </a:r>
            <a:r>
              <a:rPr lang="bg-BG" sz="2900" dirty="0" smtClean="0">
                <a:solidFill>
                  <a:schemeClr val="tx1">
                    <a:lumMod val="9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шишета;</a:t>
            </a:r>
            <a:endParaRPr lang="bg-BG" sz="2900" dirty="0" smtClean="0">
              <a:solidFill>
                <a:schemeClr val="tx1">
                  <a:lumMod val="95000"/>
                </a:schemeClr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bg-BG" sz="2900" dirty="0" smtClean="0">
                <a:solidFill>
                  <a:schemeClr val="tx1">
                    <a:lumMod val="9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19.03.2022 г. децата </a:t>
            </a:r>
            <a:r>
              <a:rPr lang="bg-BG" sz="290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от 1-4 кл. събраха пръст за засаждане на </a:t>
            </a:r>
            <a:r>
              <a:rPr lang="bg-BG" sz="2900" dirty="0" smtClean="0">
                <a:solidFill>
                  <a:schemeClr val="tx1">
                    <a:lumMod val="9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цветя; учениците </a:t>
            </a:r>
            <a:r>
              <a:rPr lang="bg-BG" sz="290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от 5-7 клас чрез играта „Ловци на отпадъци“ осигуриха материали, които да рециклираме.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bg-BG" sz="2900" dirty="0">
                <a:solidFill>
                  <a:schemeClr val="tx1">
                    <a:lumMod val="9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bg-BG" sz="2900" dirty="0" smtClean="0">
                <a:solidFill>
                  <a:schemeClr val="tx1">
                    <a:lumMod val="95000"/>
                  </a:schemeClr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bg-BG" sz="2900" dirty="0" smtClean="0">
                <a:solidFill>
                  <a:schemeClr val="tx1">
                    <a:lumMod val="9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bg-BG" sz="2900" dirty="0" smtClean="0">
                <a:solidFill>
                  <a:schemeClr val="tx1">
                    <a:lumMod val="9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	Дейностите </a:t>
            </a:r>
            <a:r>
              <a:rPr lang="bg-BG" sz="290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са отразени с публикации в </a:t>
            </a:r>
            <a:r>
              <a:rPr lang="bg-BG" sz="2900" dirty="0" smtClean="0">
                <a:solidFill>
                  <a:schemeClr val="tx1">
                    <a:lumMod val="9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сайта на училището: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bg-BG" sz="2900" u="sng" dirty="0" smtClean="0">
                <a:solidFill>
                  <a:schemeClr val="tx1">
                    <a:lumMod val="9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</a:t>
            </a:r>
            <a:r>
              <a:rPr lang="bg-BG" sz="2900" u="sng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://</a:t>
            </a:r>
            <a:r>
              <a:rPr lang="bg-BG" sz="2900" u="sng" dirty="0" smtClean="0">
                <a:solidFill>
                  <a:schemeClr val="tx1">
                    <a:lumMod val="9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oupelishat.pleven.bg</a:t>
            </a:r>
            <a:r>
              <a:rPr lang="bg-BG" sz="2900" u="sng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/%d0%bd%d0%be%d0%b2%d0%b8%d0%bd%d0%b8</a:t>
            </a:r>
            <a:r>
              <a:rPr lang="bg-BG" sz="2900" u="sng" dirty="0" smtClean="0">
                <a:solidFill>
                  <a:schemeClr val="tx1">
                    <a:lumMod val="9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/</a:t>
            </a:r>
            <a:endParaRPr lang="bg-BG" sz="2900" dirty="0">
              <a:solidFill>
                <a:schemeClr val="tx1">
                  <a:lumMod val="95000"/>
                </a:schemeClr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bg-BG" sz="2900" dirty="0"/>
          </a:p>
        </p:txBody>
      </p:sp>
      <p:pic>
        <p:nvPicPr>
          <p:cNvPr id="5" name="Контейнер за картина 4" descr="Картина, която съдържа лице, елементи, няколко, дрехи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DDDE8795-9211-45DF-B6BA-65C166E6ACD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6" b="2176"/>
          <a:stretch>
            <a:fillRect/>
          </a:stretch>
        </p:blipFill>
        <p:spPr>
          <a:xfrm rot="5400000">
            <a:off x="3248593" y="3696607"/>
            <a:ext cx="3339801" cy="2804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xmlns="" id="{FB50BD5B-5E8C-41A5-8F12-07D0B5CA58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618" y="4573073"/>
            <a:ext cx="2600275" cy="18872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Картина 7" descr="Картина, която съдържа закрито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90989907-186D-4C7C-8560-FD9A6FE9AD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305449" y="2091122"/>
            <a:ext cx="2001330" cy="18217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Контейнер за съдържание 4" descr="Картина, която съдържа открито, небе, дърво, земя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DDFA38F2-1BAB-4D30-8C89-21FFA78D36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93"/>
            <a:ext cx="2915728" cy="17561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Картина 9" descr="Картина, която съдържа трева, лице, открито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7EA2B2DD-677D-4BDB-B39F-CE17CE051E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099" y="844854"/>
            <a:ext cx="3354788" cy="20953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1479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7C08167-CFBF-4DCB-8E96-04970AB110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82AB236E-3A06-4660-8CAC-76D68F90A5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F9EDA09C-3BE4-42FE-9F11-C3AC64F2E9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B8DC8663-F36E-48C0-AFDE-8DC2D7BD6F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4D90957B-E13E-454D-B812-E6716E7DEB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D630C507-BE71-4AEB-ABDB-AC2BAB3DA6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CBEC666E-043C-4EA7-B3A5-55D2F52D57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FD0F285C-C8EB-4770-B0EF-CED95C12B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845" y="620722"/>
            <a:ext cx="4837026" cy="155098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bg-BG" sz="2400" dirty="0">
                <a:cs typeface="Arial" panose="020B0604020202020204" pitchFamily="34" charset="0"/>
              </a:rPr>
              <a:t>Здравословно хранене </a:t>
            </a:r>
            <a:br>
              <a:rPr lang="bg-BG" sz="2400" dirty="0">
                <a:cs typeface="Arial" panose="020B0604020202020204" pitchFamily="34" charset="0"/>
              </a:rPr>
            </a:br>
            <a:r>
              <a:rPr lang="bg-BG" sz="2400" dirty="0">
                <a:cs typeface="Arial" panose="020B0604020202020204" pitchFamily="34" charset="0"/>
              </a:rPr>
              <a:t>и </a:t>
            </a:r>
            <a:br>
              <a:rPr lang="bg-BG" sz="2400" dirty="0">
                <a:cs typeface="Arial" panose="020B0604020202020204" pitchFamily="34" charset="0"/>
              </a:rPr>
            </a:br>
            <a:r>
              <a:rPr lang="bg-BG" sz="2400" dirty="0">
                <a:cs typeface="Arial" panose="020B0604020202020204" pitchFamily="34" charset="0"/>
              </a:rPr>
              <a:t>засаждане на зеленчуци</a:t>
            </a:r>
            <a:endParaRPr lang="en-US" sz="2400" dirty="0">
              <a:cs typeface="Arial" panose="020B0604020202020204" pitchFamily="34" charset="0"/>
            </a:endParaRPr>
          </a:p>
        </p:txBody>
      </p:sp>
      <p:sp>
        <p:nvSpPr>
          <p:cNvPr id="20" name="Snip Diagonal Corner Rectangle 16">
            <a:extLst>
              <a:ext uri="{FF2B5EF4-FFF2-40B4-BE49-F238E27FC236}">
                <a16:creationId xmlns:a16="http://schemas.microsoft.com/office/drawing/2014/main" xmlns="" id="{D05C369B-0FDD-402D-9EE1-858137FB5D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4001" y="620722"/>
            <a:ext cx="3670674" cy="5286838"/>
          </a:xfrm>
          <a:prstGeom prst="snip2DiagRect">
            <a:avLst>
              <a:gd name="adj1" fmla="val 11518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Контейнер за картина 4" descr="Картина, която съдържа текст, лице, различен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603C91DB-3E55-40DA-AD04-43455777F05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2" r="1" b="13983"/>
          <a:stretch/>
        </p:blipFill>
        <p:spPr>
          <a:xfrm>
            <a:off x="800558" y="786119"/>
            <a:ext cx="3337560" cy="2404226"/>
          </a:xfrm>
          <a:custGeom>
            <a:avLst/>
            <a:gdLst/>
            <a:ahLst/>
            <a:cxnLst/>
            <a:rect l="l" t="t" r="r" b="b"/>
            <a:pathLst>
              <a:path w="3337560" h="2404227">
                <a:moveTo>
                  <a:pt x="384420" y="0"/>
                </a:moveTo>
                <a:lnTo>
                  <a:pt x="3337560" y="0"/>
                </a:lnTo>
                <a:lnTo>
                  <a:pt x="3337560" y="2404227"/>
                </a:lnTo>
                <a:lnTo>
                  <a:pt x="0" y="2404227"/>
                </a:lnTo>
                <a:lnTo>
                  <a:pt x="0" y="384420"/>
                </a:lnTo>
                <a:close/>
              </a:path>
            </a:pathLst>
          </a:custGeom>
        </p:spPr>
      </p:pic>
      <p:pic>
        <p:nvPicPr>
          <p:cNvPr id="6" name="Картина 5" descr="Картина, която съдържа лице, дете, закрито, група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0A3F9341-9546-4F0B-9EFA-3ED3804638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68" r="-3" b="18049"/>
          <a:stretch/>
        </p:blipFill>
        <p:spPr>
          <a:xfrm>
            <a:off x="800558" y="3344575"/>
            <a:ext cx="3337560" cy="2397590"/>
          </a:xfrm>
          <a:custGeom>
            <a:avLst/>
            <a:gdLst/>
            <a:ahLst/>
            <a:cxnLst/>
            <a:rect l="l" t="t" r="r" b="b"/>
            <a:pathLst>
              <a:path w="3337560" h="2397590">
                <a:moveTo>
                  <a:pt x="0" y="0"/>
                </a:moveTo>
                <a:lnTo>
                  <a:pt x="3337560" y="0"/>
                </a:lnTo>
                <a:lnTo>
                  <a:pt x="3337560" y="2013170"/>
                </a:lnTo>
                <a:lnTo>
                  <a:pt x="2953140" y="2397590"/>
                </a:lnTo>
                <a:lnTo>
                  <a:pt x="0" y="2397590"/>
                </a:lnTo>
                <a:close/>
              </a:path>
            </a:pathLst>
          </a:custGeom>
        </p:spPr>
      </p:pic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xmlns="" id="{8AC8AA67-97F2-4C99-AA9B-764735D30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82551" y="2095672"/>
            <a:ext cx="6433413" cy="43223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just"/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bg-BG" sz="2000" dirty="0">
                <a:solidFill>
                  <a:schemeClr val="tx1">
                    <a:lumMod val="95000"/>
                  </a:schemeClr>
                </a:solidFill>
                <a:latin typeface="+mj-lt"/>
                <a:ea typeface="Times New Roman" panose="02020603050405020304" pitchFamily="18" charset="0"/>
              </a:rPr>
              <a:t>Проектът „ По здрави деца” по училищна програма ” Нестле за по-здрави </a:t>
            </a:r>
            <a:r>
              <a:rPr lang="bg-BG" sz="2000" dirty="0" smtClean="0">
                <a:solidFill>
                  <a:schemeClr val="tx1">
                    <a:lumMod val="95000"/>
                  </a:schemeClr>
                </a:solidFill>
                <a:latin typeface="+mj-lt"/>
                <a:ea typeface="Times New Roman" panose="02020603050405020304" pitchFamily="18" charset="0"/>
              </a:rPr>
              <a:t>деца„ продължава за </a:t>
            </a:r>
            <a:r>
              <a:rPr lang="bg-BG" sz="2000" dirty="0" smtClean="0">
                <a:solidFill>
                  <a:schemeClr val="tx1">
                    <a:lumMod val="9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поредна година. Основните </a:t>
            </a:r>
            <a:r>
              <a:rPr lang="bg-BG" sz="200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послания са колко е важно да приемат различни храни, за да бъдат здрави, силни и </a:t>
            </a:r>
            <a:r>
              <a:rPr lang="bg-BG" sz="2000" dirty="0" smtClean="0">
                <a:solidFill>
                  <a:schemeClr val="tx1">
                    <a:lumMod val="9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щастливи децата. </a:t>
            </a:r>
            <a:r>
              <a:rPr lang="bg-BG" sz="2000" dirty="0">
                <a:solidFill>
                  <a:schemeClr val="tx1">
                    <a:lumMod val="9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Материалите разказват на децата по лесен и достъпен за тях начин за различните хранителни вещества и в коя храна могат да бъдат открити те. С помощта на забавни задачи и видео урок с Лазар Радков, който е един от посланиците на програмата, децата научават много неща не само за ползите от водата за тях, но и за цялата планета.</a:t>
            </a:r>
          </a:p>
          <a:p>
            <a:pPr>
              <a:buFont typeface="Wingdings 3" panose="05040102010807070707" pitchFamily="18" charset="2"/>
              <a:buChar char=""/>
            </a:pPr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DDE2C3E-3205-470A-BD3C-E856A8E21F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69FA431E-B32D-412B-8EE8-27BFACD9B9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7F1AC587-B106-44DD-92F0-2DCA0B700D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CFFBA5D3-FE61-4D23-AB2F-EC12CE5A6C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DA661ABF-E2D0-44E1-9762-393FF470A4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F0F6BF17-560A-4388-83EB-CD5FABE5DE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51896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847F8C0-6201-4438-8F29-02EEDC5D5E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FDDA8A64-F365-443A-AC0E-0A8BD36A24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0EF1F7B8-D5AA-4615-AD33-DAAFCD3F8D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6EFE3230-D538-4C37-A8C9-8B449B0774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9BDDA670-FBA3-4E08-A729-2AF5292999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45290AD8-9D5A-4BE8-9D6B-189BDC4F7E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xmlns="" id="{F133938A-6F2B-4156-BC08-01EF881AC0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71D91FE9-0A9E-41E9-B51F-1163D2B50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0869" y="820216"/>
            <a:ext cx="3518748" cy="114246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cs typeface="Arial" panose="020B0604020202020204" pitchFamily="34" charset="0"/>
              </a:rPr>
              <a:t>,,</a:t>
            </a:r>
            <a:r>
              <a:rPr lang="en-US" sz="2000" dirty="0" err="1">
                <a:cs typeface="Arial" panose="020B0604020202020204" pitchFamily="34" charset="0"/>
              </a:rPr>
              <a:t>Бъдещето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съм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аз</a:t>
            </a:r>
            <a:r>
              <a:rPr lang="en-US" sz="2000" dirty="0">
                <a:cs typeface="Arial" panose="020B0604020202020204" pitchFamily="34" charset="0"/>
              </a:rPr>
              <a:t>. </a:t>
            </a:r>
            <a:r>
              <a:rPr lang="en-US" sz="2000" dirty="0" err="1">
                <a:cs typeface="Arial" panose="020B0604020202020204" pitchFamily="34" charset="0"/>
              </a:rPr>
              <a:t>Предприемачество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за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най</a:t>
            </a:r>
            <a:r>
              <a:rPr lang="en-US" sz="2000" dirty="0">
                <a:cs typeface="Arial" panose="020B0604020202020204" pitchFamily="34" charset="0"/>
              </a:rPr>
              <a:t>- </a:t>
            </a:r>
            <a:r>
              <a:rPr lang="en-US" sz="2000" dirty="0" err="1">
                <a:cs typeface="Arial" panose="020B0604020202020204" pitchFamily="34" charset="0"/>
              </a:rPr>
              <a:t>малките</a:t>
            </a:r>
            <a:r>
              <a:rPr lang="en-US" sz="2000" dirty="0">
                <a:cs typeface="Arial" panose="020B0604020202020204" pitchFamily="34" charset="0"/>
              </a:rPr>
              <a:t>” </a:t>
            </a:r>
            <a:r>
              <a:rPr lang="bg-BG" sz="2000" dirty="0" smtClean="0">
                <a:cs typeface="Arial" panose="020B0604020202020204" pitchFamily="34" charset="0"/>
              </a:rPr>
              <a:t/>
            </a:r>
            <a:br>
              <a:rPr lang="bg-BG" sz="2000" dirty="0" smtClean="0">
                <a:cs typeface="Arial" panose="020B0604020202020204" pitchFamily="34" charset="0"/>
              </a:rPr>
            </a:br>
            <a:r>
              <a:rPr lang="en-US" sz="2000" dirty="0" err="1" smtClean="0">
                <a:cs typeface="Arial" panose="020B0604020202020204" pitchFamily="34" charset="0"/>
              </a:rPr>
              <a:t>по</a:t>
            </a:r>
            <a:r>
              <a:rPr lang="en-US" sz="2000" dirty="0" smtClean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проект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на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Джуниър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Ачийвмънт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България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21" name="Snip Diagonal Corner Rectangle 24">
            <a:extLst>
              <a:ext uri="{FF2B5EF4-FFF2-40B4-BE49-F238E27FC236}">
                <a16:creationId xmlns:a16="http://schemas.microsoft.com/office/drawing/2014/main" xmlns="" id="{FF3E1EE7-C598-4176-835B-97464BE6F0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2990" y="620722"/>
            <a:ext cx="6575496" cy="5266944"/>
          </a:xfrm>
          <a:prstGeom prst="snip2DiagRect">
            <a:avLst>
              <a:gd name="adj1" fmla="val 11714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Картина 6" descr="Картина, която съдържа стена, лице, закрито, малък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538921F9-8D28-4806-9DEA-B648ABD3B6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46" b="-1"/>
          <a:stretch/>
        </p:blipFill>
        <p:spPr>
          <a:xfrm>
            <a:off x="776634" y="786112"/>
            <a:ext cx="3310128" cy="4956048"/>
          </a:xfrm>
          <a:custGeom>
            <a:avLst/>
            <a:gdLst/>
            <a:ahLst/>
            <a:cxnLst/>
            <a:rect l="l" t="t" r="r" b="b"/>
            <a:pathLst>
              <a:path w="3310128" h="4956048">
                <a:moveTo>
                  <a:pt x="527976" y="0"/>
                </a:moveTo>
                <a:lnTo>
                  <a:pt x="3310128" y="0"/>
                </a:lnTo>
                <a:lnTo>
                  <a:pt x="3310128" y="4956048"/>
                </a:lnTo>
                <a:lnTo>
                  <a:pt x="0" y="4956048"/>
                </a:lnTo>
                <a:lnTo>
                  <a:pt x="0" y="526529"/>
                </a:lnTo>
                <a:close/>
              </a:path>
            </a:pathLst>
          </a:custGeom>
        </p:spPr>
      </p:pic>
      <p:pic>
        <p:nvPicPr>
          <p:cNvPr id="5" name="Контейнер за картина 4" descr="Картина, която съдържа лице, група, под, закрито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30ED1D5D-1137-418D-929B-B758B5C2512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 r="-4" b="31654"/>
          <a:stretch/>
        </p:blipFill>
        <p:spPr>
          <a:xfrm>
            <a:off x="4250406" y="806021"/>
            <a:ext cx="2794019" cy="1666636"/>
          </a:xfrm>
          <a:prstGeom prst="rect">
            <a:avLst/>
          </a:prstGeom>
        </p:spPr>
      </p:pic>
      <p:pic>
        <p:nvPicPr>
          <p:cNvPr id="6" name="Картина 5" descr="Картина, която съдържа стена, лице, закрито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DBC2F297-F253-4AD9-8177-0CFCC8B9DA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16138"/>
          <a:stretch/>
        </p:blipFill>
        <p:spPr>
          <a:xfrm>
            <a:off x="4250406" y="2618152"/>
            <a:ext cx="2794018" cy="3124019"/>
          </a:xfrm>
          <a:custGeom>
            <a:avLst/>
            <a:gdLst/>
            <a:ahLst/>
            <a:cxnLst/>
            <a:rect l="l" t="t" r="r" b="b"/>
            <a:pathLst>
              <a:path w="2794018" h="3124019">
                <a:moveTo>
                  <a:pt x="0" y="0"/>
                </a:moveTo>
                <a:lnTo>
                  <a:pt x="2794018" y="0"/>
                </a:lnTo>
                <a:lnTo>
                  <a:pt x="2794018" y="2589410"/>
                </a:lnTo>
                <a:lnTo>
                  <a:pt x="2259409" y="3124019"/>
                </a:lnTo>
                <a:lnTo>
                  <a:pt x="0" y="3124019"/>
                </a:lnTo>
                <a:close/>
              </a:path>
            </a:pathLst>
          </a:custGeom>
        </p:spPr>
      </p:pic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xmlns="" id="{71696AF6-D382-4651-AD2B-BAE2C766E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2709" y="1822449"/>
            <a:ext cx="4523455" cy="481689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90000"/>
              </a:lnSpc>
            </a:pPr>
            <a:r>
              <a:rPr lang="bg-BG" sz="2000" dirty="0" smtClean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	</a:t>
            </a:r>
            <a:r>
              <a:rPr lang="bg-BG" sz="1600" dirty="0" smtClean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В училището се работи по </a:t>
            </a:r>
            <a:r>
              <a:rPr lang="en-US" sz="1600" dirty="0" err="1" smtClean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програма</a:t>
            </a:r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- ,,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Бъдещето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съм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аз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Предприемачество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за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най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-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малките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”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по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проект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на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Джуниър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Ачийвмънт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България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, 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която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дава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реални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възможности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на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учениците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от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трети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и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четвърти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клас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да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представят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своите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умения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bg-BG" sz="1600" dirty="0" smtClean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Тя</a:t>
            </a:r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има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за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цел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да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обогати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знанията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на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децата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за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предприемачеството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като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се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разглеждат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различни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теми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и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сюжети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като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„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Румен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отива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на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село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”, „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Ани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и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панаира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”, „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Явор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и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зеленчуковата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градина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”, „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Неда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купува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подарък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” и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др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Темите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са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интересни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и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децата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работят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с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желание</a:t>
            </a:r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</a:pPr>
            <a:r>
              <a:rPr lang="bg-BG" sz="16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dirty="0" err="1" smtClean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Учениците</a:t>
            </a:r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представиха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своето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творчество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в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конкурсите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,,</a:t>
            </a:r>
            <a:r>
              <a:rPr lang="en-US" sz="1600" dirty="0" err="1" smtClean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Моят</a:t>
            </a:r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прекрасен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магазин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ПЕПКО” и  ,,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Моят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бизнес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-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Световна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седмица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на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парите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“ с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рисунка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 и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макет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A9FB4362-A89B-4E42-80F9-CD4B486AED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1A16A269-61F1-4499-ABE2-502343B2C8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4468A344-FF78-4AB2-9295-30E1842803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0BA3C492-8611-4664-A8C5-912CDD9254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A704CEB8-78F2-4949-BA8F-FA415D43DA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8913E704-DA1D-46E7-8E8A-4906ED2C19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27732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53">
            <a:extLst>
              <a:ext uri="{FF2B5EF4-FFF2-40B4-BE49-F238E27FC236}">
                <a16:creationId xmlns:a16="http://schemas.microsoft.com/office/drawing/2014/main" xmlns="" id="{D7C08167-CFBF-4DCB-8E96-04970AB110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xmlns="" id="{82AB236E-3A06-4660-8CAC-76D68F90A5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F9EDA09C-3BE4-42FE-9F11-C3AC64F2E9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xmlns="" id="{B8DC8663-F36E-48C0-AFDE-8DC2D7BD6F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4D90957B-E13E-454D-B812-E6716E7DEB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D630C507-BE71-4AEB-ABDB-AC2BAB3DA6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79" name="Rectangle 60">
            <a:extLst>
              <a:ext uri="{FF2B5EF4-FFF2-40B4-BE49-F238E27FC236}">
                <a16:creationId xmlns:a16="http://schemas.microsoft.com/office/drawing/2014/main" xmlns="" id="{67F84261-A3CA-4582-9140-52B55E003E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FDE5A953-C512-439E-89EE-F8CD5D902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0722"/>
            <a:ext cx="3518748" cy="114246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cs typeface="Arial" panose="020B0604020202020204" pitchFamily="34" charset="0"/>
              </a:rPr>
              <a:t>НП „ </a:t>
            </a:r>
            <a:r>
              <a:rPr lang="en-US" sz="2000" dirty="0" err="1">
                <a:cs typeface="Arial" panose="020B0604020202020204" pitchFamily="34" charset="0"/>
              </a:rPr>
              <a:t>Участвай</a:t>
            </a:r>
            <a:r>
              <a:rPr lang="en-US" sz="2000" dirty="0">
                <a:cs typeface="Arial" panose="020B0604020202020204" pitchFamily="34" charset="0"/>
              </a:rPr>
              <a:t> и </a:t>
            </a:r>
            <a:r>
              <a:rPr lang="en-US" sz="2000" dirty="0" err="1">
                <a:cs typeface="Arial" panose="020B0604020202020204" pitchFamily="34" charset="0"/>
              </a:rPr>
              <a:t>променяй</a:t>
            </a:r>
            <a:r>
              <a:rPr lang="en-US" sz="2000" dirty="0">
                <a:cs typeface="Arial" panose="020B0604020202020204" pitchFamily="34" charset="0"/>
              </a:rPr>
              <a:t> – </a:t>
            </a:r>
            <a:r>
              <a:rPr lang="en-US" sz="2000" dirty="0" err="1">
                <a:cs typeface="Arial" panose="020B0604020202020204" pitchFamily="34" charset="0"/>
              </a:rPr>
              <a:t>родителят</a:t>
            </a:r>
            <a:r>
              <a:rPr lang="en-US" sz="2000" dirty="0">
                <a:cs typeface="Arial" panose="020B0604020202020204" pitchFamily="34" charset="0"/>
              </a:rPr>
              <a:t>, </a:t>
            </a:r>
            <a:r>
              <a:rPr lang="en-US" sz="2000" dirty="0" err="1">
                <a:cs typeface="Arial" panose="020B0604020202020204" pitchFamily="34" charset="0"/>
              </a:rPr>
              <a:t>активен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партньор</a:t>
            </a:r>
            <a:r>
              <a:rPr lang="en-US" sz="2000" dirty="0">
                <a:cs typeface="Arial" panose="020B0604020202020204" pitchFamily="34" charset="0"/>
              </a:rPr>
              <a:t> в </a:t>
            </a:r>
            <a:r>
              <a:rPr lang="en-US" sz="2000" dirty="0" err="1">
                <a:cs typeface="Arial" panose="020B0604020202020204" pitchFamily="34" charset="0"/>
              </a:rPr>
              <a:t>училищния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живот</a:t>
            </a:r>
            <a:r>
              <a:rPr lang="en-US" sz="2000" dirty="0">
                <a:cs typeface="Arial" panose="020B0604020202020204" pitchFamily="34" charset="0"/>
              </a:rPr>
              <a:t>”</a:t>
            </a:r>
          </a:p>
        </p:txBody>
      </p:sp>
      <p:sp>
        <p:nvSpPr>
          <p:cNvPr id="80" name="Snip Diagonal Corner Rectangle 24">
            <a:extLst>
              <a:ext uri="{FF2B5EF4-FFF2-40B4-BE49-F238E27FC236}">
                <a16:creationId xmlns:a16="http://schemas.microsoft.com/office/drawing/2014/main" xmlns="" id="{A9A3A371-2626-4D0B-A413-72DAB9F7FC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299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Картина 6" descr="Картина, която съдържа таван, лице, под, закрито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980941A6-11AC-4855-B04F-B984B6170B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" r="14169" b="-2"/>
          <a:stretch/>
        </p:blipFill>
        <p:spPr>
          <a:xfrm>
            <a:off x="799073" y="786115"/>
            <a:ext cx="3311119" cy="2967046"/>
          </a:xfrm>
          <a:custGeom>
            <a:avLst/>
            <a:gdLst/>
            <a:ahLst/>
            <a:cxnLst/>
            <a:rect l="l" t="t" r="r" b="b"/>
            <a:pathLst>
              <a:path w="3311119" h="2967046">
                <a:moveTo>
                  <a:pt x="534609" y="0"/>
                </a:moveTo>
                <a:lnTo>
                  <a:pt x="3311119" y="0"/>
                </a:lnTo>
                <a:lnTo>
                  <a:pt x="3311119" y="2967046"/>
                </a:lnTo>
                <a:lnTo>
                  <a:pt x="0" y="2967046"/>
                </a:lnTo>
                <a:lnTo>
                  <a:pt x="0" y="534609"/>
                </a:lnTo>
                <a:close/>
              </a:path>
            </a:pathLst>
          </a:custGeom>
        </p:spPr>
      </p:pic>
      <p:sp useBgFill="1">
        <p:nvSpPr>
          <p:cNvPr id="81" name="Rectangle 64">
            <a:extLst>
              <a:ext uri="{FF2B5EF4-FFF2-40B4-BE49-F238E27FC236}">
                <a16:creationId xmlns:a16="http://schemas.microsoft.com/office/drawing/2014/main" xmlns="" id="{E58E9486-B347-4A84-86F6-6379D40251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53579" y="786117"/>
            <a:ext cx="2797904" cy="17021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Картина 8" descr="Картина, която съдържа закрито, лице, стена, стая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78A875DA-A96C-4EFB-9660-CF3B7C4471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58" r="3" b="5529"/>
          <a:stretch/>
        </p:blipFill>
        <p:spPr>
          <a:xfrm>
            <a:off x="4253579" y="786117"/>
            <a:ext cx="2797904" cy="1968513"/>
          </a:xfrm>
          <a:prstGeom prst="rect">
            <a:avLst/>
          </a:prstGeom>
        </p:spPr>
      </p:pic>
      <p:sp>
        <p:nvSpPr>
          <p:cNvPr id="82" name="Rectangle 66">
            <a:extLst>
              <a:ext uri="{FF2B5EF4-FFF2-40B4-BE49-F238E27FC236}">
                <a16:creationId xmlns:a16="http://schemas.microsoft.com/office/drawing/2014/main" xmlns="" id="{43378D1D-D309-4FED-9368-73373F59FB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99072" y="3883046"/>
            <a:ext cx="3311119" cy="18591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Контейнер за картина 4" descr="Картина, която съдържа закрито, стена, таван, лице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4CC5548F-3CF4-4A45-8493-82EDC2900A7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36" r="2" b="2"/>
          <a:stretch/>
        </p:blipFill>
        <p:spPr>
          <a:xfrm flipH="1">
            <a:off x="799072" y="3883046"/>
            <a:ext cx="3311119" cy="1859119"/>
          </a:xfrm>
          <a:prstGeom prst="rect">
            <a:avLst/>
          </a:prstGeom>
        </p:spPr>
      </p:pic>
      <p:pic>
        <p:nvPicPr>
          <p:cNvPr id="6" name="Контейнер за картина 5" descr="Картина, която съдържа карта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F35757EB-CC9A-4B22-A5D8-590BA29E5A1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48" r="-3" b="90"/>
          <a:stretch/>
        </p:blipFill>
        <p:spPr>
          <a:xfrm>
            <a:off x="4250406" y="3108985"/>
            <a:ext cx="2794018" cy="2633182"/>
          </a:xfrm>
          <a:custGeom>
            <a:avLst/>
            <a:gdLst/>
            <a:ahLst/>
            <a:cxnLst/>
            <a:rect l="l" t="t" r="r" b="b"/>
            <a:pathLst>
              <a:path w="2794018" h="3124019">
                <a:moveTo>
                  <a:pt x="0" y="0"/>
                </a:moveTo>
                <a:lnTo>
                  <a:pt x="2794018" y="0"/>
                </a:lnTo>
                <a:lnTo>
                  <a:pt x="2794018" y="2589410"/>
                </a:lnTo>
                <a:lnTo>
                  <a:pt x="2259409" y="3124019"/>
                </a:lnTo>
                <a:lnTo>
                  <a:pt x="0" y="3124019"/>
                </a:lnTo>
                <a:close/>
              </a:path>
            </a:pathLst>
          </a:custGeom>
        </p:spPr>
      </p:pic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xmlns="" id="{81F2FD09-73B6-4B28-BC9C-B5AAB7FEA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2710" y="2146852"/>
            <a:ext cx="4046300" cy="49695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bg-B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НП 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„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Участвай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и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променяй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–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родителят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активен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партньор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в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училищния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живот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”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помага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за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по-добро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партньорство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между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учители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ученици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и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родители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както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и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за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подобряване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качеството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на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учебния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процес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за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постигане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на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по-добри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резултати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за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изграждане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на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взаимно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доверие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и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добра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комуникация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Целта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на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проекта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е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приобщаването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на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родителите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-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роми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към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образователно-възпитателния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процес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за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активното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им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участие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в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училищния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живот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и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за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преодоляване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на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стереотипите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и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нагласите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им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към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образованието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90000"/>
              </a:lnSpc>
              <a:buFont typeface="Wingdings 3" panose="05040102010807070707" pitchFamily="18" charset="2"/>
              <a:buChar char=""/>
            </a:pPr>
            <a:endParaRPr lang="en-US" sz="1300" dirty="0"/>
          </a:p>
        </p:txBody>
      </p:sp>
      <p:grpSp>
        <p:nvGrpSpPr>
          <p:cNvPr id="83" name="Group 68">
            <a:extLst>
              <a:ext uri="{FF2B5EF4-FFF2-40B4-BE49-F238E27FC236}">
                <a16:creationId xmlns:a16="http://schemas.microsoft.com/office/drawing/2014/main" xmlns="" id="{11441CF3-0798-4235-8169-D9DE3F4453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xmlns="" id="{8BFDDE84-4571-4157-9C44-BD07258AB3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70">
              <a:extLst>
                <a:ext uri="{FF2B5EF4-FFF2-40B4-BE49-F238E27FC236}">
                  <a16:creationId xmlns:a16="http://schemas.microsoft.com/office/drawing/2014/main" xmlns="" id="{52C06DCB-03A4-4B69-94EA-01CD2B2202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01C01C8A-334A-4ACA-8A39-553C7C4852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756926C1-ABE8-40F4-8ED4-F719F56E19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xmlns="" id="{5E79ACD7-7A94-47ED-88E9-C54ECCC5C7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30475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xmlns="" id="{4F2D36E6-0B69-4024-8D68-6410A5E21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0" y="240030"/>
            <a:ext cx="10116062" cy="1295472"/>
          </a:xfrm>
        </p:spPr>
        <p:txBody>
          <a:bodyPr>
            <a:normAutofit fontScale="90000"/>
          </a:bodyPr>
          <a:lstStyle/>
          <a:p>
            <a:pPr algn="ctr"/>
            <a:r>
              <a:rPr lang="bg-BG" sz="2000" dirty="0" smtClean="0">
                <a:cs typeface="Arial" panose="020B0604020202020204" pitchFamily="34" charset="0"/>
              </a:rPr>
              <a:t>обмен </a:t>
            </a:r>
            <a:r>
              <a:rPr lang="bg-BG" sz="2000" dirty="0">
                <a:cs typeface="Arial" panose="020B0604020202020204" pitchFamily="34" charset="0"/>
              </a:rPr>
              <a:t>на добри </a:t>
            </a:r>
            <a:r>
              <a:rPr lang="bg-BG" sz="2000" dirty="0" smtClean="0">
                <a:cs typeface="Arial" panose="020B0604020202020204" pitchFamily="34" charset="0"/>
              </a:rPr>
              <a:t>практики ЗА ЗАДЪРЖАНЕ НА УЧЕНИЦИТЕ В УЧИЛИЩЕТО </a:t>
            </a:r>
            <a:br>
              <a:rPr lang="bg-BG" sz="2000" dirty="0" smtClean="0">
                <a:cs typeface="Arial" panose="020B0604020202020204" pitchFamily="34" charset="0"/>
              </a:rPr>
            </a:br>
            <a:r>
              <a:rPr lang="bg-BG" sz="2000" dirty="0" err="1" smtClean="0">
                <a:cs typeface="Arial" panose="020B0604020202020204" pitchFamily="34" charset="0"/>
              </a:rPr>
              <a:t>мЕЖДу</a:t>
            </a:r>
            <a:r>
              <a:rPr lang="bg-BG" sz="2000" dirty="0" smtClean="0">
                <a:cs typeface="Arial" panose="020B0604020202020204" pitchFamily="34" charset="0"/>
              </a:rPr>
              <a:t> ОУ </a:t>
            </a:r>
            <a:r>
              <a:rPr lang="bg-BG" sz="2000" dirty="0">
                <a:cs typeface="Arial" panose="020B0604020202020204" pitchFamily="34" charset="0"/>
              </a:rPr>
              <a:t>„ Христо Ботев“ </a:t>
            </a:r>
            <a:r>
              <a:rPr lang="bg-BG" sz="2000" dirty="0" smtClean="0">
                <a:cs typeface="Arial" panose="020B0604020202020204" pitchFamily="34" charset="0"/>
              </a:rPr>
              <a:t>- с</a:t>
            </a:r>
            <a:r>
              <a:rPr lang="bg-BG" sz="2000" dirty="0">
                <a:cs typeface="Arial" panose="020B0604020202020204" pitchFamily="34" charset="0"/>
              </a:rPr>
              <a:t>. Пелишат </a:t>
            </a:r>
            <a:r>
              <a:rPr lang="bg-BG" sz="2000" dirty="0" smtClean="0">
                <a:cs typeface="Arial" panose="020B0604020202020204" pitchFamily="34" charset="0"/>
              </a:rPr>
              <a:t>и </a:t>
            </a:r>
            <a:r>
              <a:rPr lang="bg-BG" sz="2000" dirty="0">
                <a:cs typeface="Arial" panose="020B0604020202020204" pitchFamily="34" charset="0"/>
              </a:rPr>
              <a:t>ОУ „Христо Ботев</a:t>
            </a:r>
            <a:r>
              <a:rPr lang="bg-BG" sz="2000" dirty="0" smtClean="0">
                <a:cs typeface="Arial" panose="020B0604020202020204" pitchFamily="34" charset="0"/>
              </a:rPr>
              <a:t>“ - </a:t>
            </a:r>
            <a:r>
              <a:rPr lang="bg-BG" sz="2000" dirty="0">
                <a:cs typeface="Arial" panose="020B0604020202020204" pitchFamily="34" charset="0"/>
              </a:rPr>
              <a:t>с. </a:t>
            </a:r>
            <a:r>
              <a:rPr lang="bg-BG" sz="2000" dirty="0" smtClean="0">
                <a:cs typeface="Arial" panose="020B0604020202020204" pitchFamily="34" charset="0"/>
              </a:rPr>
              <a:t>Николаево</a:t>
            </a:r>
            <a:r>
              <a:rPr lang="bg-BG" sz="2000" dirty="0">
                <a:cs typeface="Arial" panose="020B0604020202020204" pitchFamily="34" charset="0"/>
              </a:rPr>
              <a:t/>
            </a:r>
            <a:br>
              <a:rPr lang="bg-BG" sz="2000" dirty="0">
                <a:cs typeface="Arial" panose="020B0604020202020204" pitchFamily="34" charset="0"/>
              </a:rPr>
            </a:br>
            <a:endParaRPr lang="bg-BG" sz="2000" dirty="0">
              <a:cs typeface="Arial" panose="020B0604020202020204" pitchFamily="34" charset="0"/>
            </a:endParaRPr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xmlns="" id="{B355EF12-DD4F-47E2-B66C-4BDC68966C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9674" y="4823460"/>
            <a:ext cx="9480431" cy="1794510"/>
          </a:xfrm>
        </p:spPr>
        <p:txBody>
          <a:bodyPr>
            <a:normAutofit/>
          </a:bodyPr>
          <a:lstStyle/>
          <a:p>
            <a:pPr algn="just"/>
            <a:r>
              <a:rPr lang="bg-BG" sz="18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bg-BG" sz="1700" dirty="0" smtClean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На </a:t>
            </a:r>
            <a:r>
              <a:rPr lang="bg-BG" sz="17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23.03.2022 г. от 14.00 ч. се проведе среща за обмен на добри практики </a:t>
            </a:r>
            <a:r>
              <a:rPr lang="bg-BG" sz="1700" dirty="0" smtClean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за задържане на учениците в училището между екипите на </a:t>
            </a:r>
            <a:r>
              <a:rPr lang="bg-BG" sz="1700" dirty="0" smtClean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bg-BG" sz="17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ОУ „Христо Ботев</a:t>
            </a:r>
            <a:r>
              <a:rPr lang="bg-BG" sz="1700" dirty="0" smtClean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” - </a:t>
            </a:r>
            <a:r>
              <a:rPr lang="bg-BG" sz="17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с. Пелишат и </a:t>
            </a:r>
            <a:r>
              <a:rPr lang="bg-BG" sz="1700" dirty="0" smtClean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на ОУ    „Христо </a:t>
            </a:r>
            <a:r>
              <a:rPr lang="bg-BG" sz="17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Ботев</a:t>
            </a:r>
            <a:r>
              <a:rPr lang="bg-BG" sz="1700" dirty="0" smtClean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” - </a:t>
            </a:r>
            <a:r>
              <a:rPr lang="bg-BG" sz="17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с. Николаево в </a:t>
            </a:r>
            <a:r>
              <a:rPr lang="bg-BG" sz="1700" dirty="0" smtClean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гр</a:t>
            </a:r>
            <a:r>
              <a:rPr lang="bg-BG" sz="17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bg-BG" sz="1700" dirty="0" smtClean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Плевен.  </a:t>
            </a:r>
            <a:r>
              <a:rPr lang="bg-BG" sz="1700" dirty="0" smtClean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Чрез дискусия, анкети и ролеви игри учители и образователни </a:t>
            </a:r>
            <a:r>
              <a:rPr lang="bg-BG" sz="1700" dirty="0" err="1" smtClean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медиатори</a:t>
            </a:r>
            <a:r>
              <a:rPr lang="bg-BG" sz="1700" dirty="0" smtClean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bg-BG" sz="1700" dirty="0" smtClean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bg-BG" sz="17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обсъждане основните </a:t>
            </a:r>
            <a:r>
              <a:rPr lang="bg-BG" sz="1700" dirty="0" smtClean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проблеми и споделяха ефективни </a:t>
            </a:r>
            <a:r>
              <a:rPr lang="bg-BG" sz="17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мерки за тяхното преодоляване.</a:t>
            </a:r>
            <a:br>
              <a:rPr lang="bg-BG" sz="17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bg-BG" sz="17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7" name="Контейнер за картина 16" descr="Картина, която съдържа маса, лице, маса за хранене, ресторант&#10;&#10;Описанието е генерирано автоматично">
            <a:extLst>
              <a:ext uri="{FF2B5EF4-FFF2-40B4-BE49-F238E27FC236}">
                <a16:creationId xmlns:a16="http://schemas.microsoft.com/office/drawing/2014/main" xmlns="" id="{F3D69C1B-73C3-4515-BB95-C2A6582CD406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18737" b="18737"/>
          <a:stretch>
            <a:fillRect/>
          </a:stretch>
        </p:blipFill>
        <p:spPr>
          <a:xfrm>
            <a:off x="1121433" y="1581150"/>
            <a:ext cx="9351035" cy="3124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3151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и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325FC8D94AB94DB12255E3959B86BD" ma:contentTypeVersion="11" ma:contentTypeDescription="Create a new document." ma:contentTypeScope="" ma:versionID="6c60715cf8a53a25c1ba7835ca6cf66f">
  <xsd:schema xmlns:xsd="http://www.w3.org/2001/XMLSchema" xmlns:xs="http://www.w3.org/2001/XMLSchema" xmlns:p="http://schemas.microsoft.com/office/2006/metadata/properties" xmlns:ns3="0c8649ef-84c1-46df-9956-51564b114125" xmlns:ns4="8478ca9c-d74b-466d-bc43-babc5c6463ff" targetNamespace="http://schemas.microsoft.com/office/2006/metadata/properties" ma:root="true" ma:fieldsID="6553e65d25085cf1ac6fd6e24435a7e1" ns3:_="" ns4:_="">
    <xsd:import namespace="0c8649ef-84c1-46df-9956-51564b114125"/>
    <xsd:import namespace="8478ca9c-d74b-466d-bc43-babc5c6463f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8649ef-84c1-46df-9956-51564b1141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78ca9c-d74b-466d-bc43-babc5c6463f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DD51FC0-328C-481A-816B-23EE57A10413}">
  <ds:schemaRefs>
    <ds:schemaRef ds:uri="http://schemas.openxmlformats.org/package/2006/metadata/core-properties"/>
    <ds:schemaRef ds:uri="8478ca9c-d74b-466d-bc43-babc5c6463ff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dcmitype/"/>
    <ds:schemaRef ds:uri="http://purl.org/dc/terms/"/>
    <ds:schemaRef ds:uri="http://schemas.microsoft.com/office/infopath/2007/PartnerControls"/>
    <ds:schemaRef ds:uri="http://purl.org/dc/elements/1.1/"/>
    <ds:schemaRef ds:uri="0c8649ef-84c1-46df-9956-51564b114125"/>
  </ds:schemaRefs>
</ds:datastoreItem>
</file>

<file path=customXml/itemProps2.xml><?xml version="1.0" encoding="utf-8"?>
<ds:datastoreItem xmlns:ds="http://schemas.openxmlformats.org/officeDocument/2006/customXml" ds:itemID="{37B33ECE-3980-4B72-A103-9BEF0BFD95C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70F3840-30A9-4DD4-B647-8959C2BC8F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c8649ef-84c1-46df-9956-51564b114125"/>
    <ds:schemaRef ds:uri="8478ca9c-d74b-466d-bc43-babc5c6463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533</TotalTime>
  <Words>142</Words>
  <Application>Microsoft Office PowerPoint</Application>
  <PresentationFormat>Widescreen</PresentationFormat>
  <Paragraphs>28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Century Gothic</vt:lpstr>
      <vt:lpstr>Times New Roman</vt:lpstr>
      <vt:lpstr>Wingdings 3</vt:lpstr>
      <vt:lpstr>Сектори</vt:lpstr>
      <vt:lpstr>СПОДЕЛЯНЕ НА ДОБРИ ПРАКТИКИ за превенция на насилието и работа с родители </vt:lpstr>
      <vt:lpstr>PowerPoint Presentation</vt:lpstr>
      <vt:lpstr>PowerPoint Presentation</vt:lpstr>
      <vt:lpstr>Летен лагер- Албена</vt:lpstr>
      <vt:lpstr>     Занимания по интереси- Седмица на рециклирането </vt:lpstr>
      <vt:lpstr>Здравословно хранене  и  засаждане на зеленчуци</vt:lpstr>
      <vt:lpstr>,,Бъдещето съм аз. Предприемачество за най- малките”  по проект на Джуниър Ачийвмънт България </vt:lpstr>
      <vt:lpstr>НП „ Участвай и променяй – родителят, активен партньор в училищния живот”</vt:lpstr>
      <vt:lpstr>обмен на добри практики ЗА ЗАДЪРЖАНЕ НА УЧЕНИЦИТЕ В УЧИЛИЩЕТО  мЕЖДу ОУ „ Христо Ботев“ - с. Пелишат и ОУ „Христо Ботев“ - с. Николаево </vt:lpstr>
      <vt:lpstr>ЕВРОПЕЙСКИ ДЕН НА СПОРТА В УЧИЛИЩЕ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СПОДЕЛЯНЕ НА ДОБРИ ПРАКТИКИ</dc:title>
  <dc:creator>Иван  Николов</dc:creator>
  <cp:lastModifiedBy>Windows User</cp:lastModifiedBy>
  <cp:revision>27</cp:revision>
  <dcterms:created xsi:type="dcterms:W3CDTF">2022-04-27T06:28:27Z</dcterms:created>
  <dcterms:modified xsi:type="dcterms:W3CDTF">2023-02-17T12:09:51Z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0x010100E5325FC8D94AB94DB12255E3959B86BD</vt:lpwstr>
  </property>
</Properties>
</file>